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6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77" r:id="rId19"/>
    <p:sldId id="290" r:id="rId20"/>
    <p:sldId id="278" r:id="rId21"/>
    <p:sldId id="291" r:id="rId22"/>
    <p:sldId id="280" r:id="rId23"/>
    <p:sldId id="281" r:id="rId24"/>
  </p:sldIdLst>
  <p:sldSz cx="9144000" cy="5143500" type="screen16x9"/>
  <p:notesSz cx="6858000" cy="9144000"/>
  <p:defaultTextStyle>
    <a:defPPr>
      <a:defRPr lang="en-US"/>
    </a:defPPr>
    <a:lvl1pPr marL="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40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811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21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62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7026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43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7835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240" algn="l" defTabSz="95081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728AA-2C5C-4660-A594-FFF7B699A44D}" type="datetimeFigureOut">
              <a:rPr lang="en-GB" smtClean="0"/>
              <a:t>15/09/2020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6C078-7A25-428E-8FB2-6BD1E85CB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440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E6B2-CD8D-4D3E-A7AD-8DACED3174DF}" type="datetimeFigureOut">
              <a:rPr lang="en-GB" smtClean="0"/>
              <a:t>15/09/2020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D53AB-CB81-4758-9ADB-C6CC1CE79B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76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540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0811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2621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0162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77026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5243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27835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03240" algn="l" defTabSz="95081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45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09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93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4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5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3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4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D53AB-CB81-4758-9ADB-C6CC1CE79B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0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6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2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3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5C0D-8DB3-4AD0-9ADC-5351BB227BA7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EF77-1338-4322-A0AD-B23CEC35CB4C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73FBF-B0E3-4E98-B65D-412D3A37BC94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7A4A-1DEB-4282-9DC3-665E1B738B68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7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4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081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62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016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77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52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327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803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52C0-A233-45A1-BCCA-091FEB5E8C2A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6B6F-3F02-4931-A9B0-31F5311E3030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405" indent="0">
              <a:buNone/>
              <a:defRPr sz="2100" b="1"/>
            </a:lvl2pPr>
            <a:lvl3pPr marL="950811" indent="0">
              <a:buNone/>
              <a:defRPr sz="1900" b="1"/>
            </a:lvl3pPr>
            <a:lvl4pPr marL="1426215" indent="0">
              <a:buNone/>
              <a:defRPr sz="1700" b="1"/>
            </a:lvl4pPr>
            <a:lvl5pPr marL="1901620" indent="0">
              <a:buNone/>
              <a:defRPr sz="1700" b="1"/>
            </a:lvl5pPr>
            <a:lvl6pPr marL="2377026" indent="0">
              <a:buNone/>
              <a:defRPr sz="1700" b="1"/>
            </a:lvl6pPr>
            <a:lvl7pPr marL="2852430" indent="0">
              <a:buNone/>
              <a:defRPr sz="1700" b="1"/>
            </a:lvl7pPr>
            <a:lvl8pPr marL="3327835" indent="0">
              <a:buNone/>
              <a:defRPr sz="1700" b="1"/>
            </a:lvl8pPr>
            <a:lvl9pPr marL="3803240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6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405" indent="0">
              <a:buNone/>
              <a:defRPr sz="2100" b="1"/>
            </a:lvl2pPr>
            <a:lvl3pPr marL="950811" indent="0">
              <a:buNone/>
              <a:defRPr sz="1900" b="1"/>
            </a:lvl3pPr>
            <a:lvl4pPr marL="1426215" indent="0">
              <a:buNone/>
              <a:defRPr sz="1700" b="1"/>
            </a:lvl4pPr>
            <a:lvl5pPr marL="1901620" indent="0">
              <a:buNone/>
              <a:defRPr sz="1700" b="1"/>
            </a:lvl5pPr>
            <a:lvl6pPr marL="2377026" indent="0">
              <a:buNone/>
              <a:defRPr sz="1700" b="1"/>
            </a:lvl6pPr>
            <a:lvl7pPr marL="2852430" indent="0">
              <a:buNone/>
              <a:defRPr sz="1700" b="1"/>
            </a:lvl7pPr>
            <a:lvl8pPr marL="3327835" indent="0">
              <a:buNone/>
              <a:defRPr sz="1700" b="1"/>
            </a:lvl8pPr>
            <a:lvl9pPr marL="3803240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6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A920-92F7-42A0-99FA-9C24121BB5D9}" type="datetime1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08B-7F24-48EF-BE7F-FF4339FA6624}" type="datetime1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47CF-B846-456D-8616-6278B355AFEC}" type="datetime1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4" cy="8715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4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75405" indent="0">
              <a:buNone/>
              <a:defRPr sz="1300"/>
            </a:lvl2pPr>
            <a:lvl3pPr marL="950811" indent="0">
              <a:buNone/>
              <a:defRPr sz="1100"/>
            </a:lvl3pPr>
            <a:lvl4pPr marL="1426215" indent="0">
              <a:buNone/>
              <a:defRPr sz="1000"/>
            </a:lvl4pPr>
            <a:lvl5pPr marL="1901620" indent="0">
              <a:buNone/>
              <a:defRPr sz="1000"/>
            </a:lvl5pPr>
            <a:lvl6pPr marL="2377026" indent="0">
              <a:buNone/>
              <a:defRPr sz="1000"/>
            </a:lvl6pPr>
            <a:lvl7pPr marL="2852430" indent="0">
              <a:buNone/>
              <a:defRPr sz="1000"/>
            </a:lvl7pPr>
            <a:lvl8pPr marL="3327835" indent="0">
              <a:buNone/>
              <a:defRPr sz="1000"/>
            </a:lvl8pPr>
            <a:lvl9pPr marL="38032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F937-A59B-4EFD-8CF0-36937A44D4C3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5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400"/>
            </a:lvl1pPr>
            <a:lvl2pPr marL="475405" indent="0">
              <a:buNone/>
              <a:defRPr sz="2900"/>
            </a:lvl2pPr>
            <a:lvl3pPr marL="950811" indent="0">
              <a:buNone/>
              <a:defRPr sz="2500"/>
            </a:lvl3pPr>
            <a:lvl4pPr marL="1426215" indent="0">
              <a:buNone/>
              <a:defRPr sz="2100"/>
            </a:lvl4pPr>
            <a:lvl5pPr marL="1901620" indent="0">
              <a:buNone/>
              <a:defRPr sz="2100"/>
            </a:lvl5pPr>
            <a:lvl6pPr marL="2377026" indent="0">
              <a:buNone/>
              <a:defRPr sz="2100"/>
            </a:lvl6pPr>
            <a:lvl7pPr marL="2852430" indent="0">
              <a:buNone/>
              <a:defRPr sz="2100"/>
            </a:lvl7pPr>
            <a:lvl8pPr marL="3327835" indent="0">
              <a:buNone/>
              <a:defRPr sz="2100"/>
            </a:lvl8pPr>
            <a:lvl9pPr marL="380324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75405" indent="0">
              <a:buNone/>
              <a:defRPr sz="1300"/>
            </a:lvl2pPr>
            <a:lvl3pPr marL="950811" indent="0">
              <a:buNone/>
              <a:defRPr sz="1100"/>
            </a:lvl3pPr>
            <a:lvl4pPr marL="1426215" indent="0">
              <a:buNone/>
              <a:defRPr sz="1000"/>
            </a:lvl4pPr>
            <a:lvl5pPr marL="1901620" indent="0">
              <a:buNone/>
              <a:defRPr sz="1000"/>
            </a:lvl5pPr>
            <a:lvl6pPr marL="2377026" indent="0">
              <a:buNone/>
              <a:defRPr sz="1000"/>
            </a:lvl6pPr>
            <a:lvl7pPr marL="2852430" indent="0">
              <a:buNone/>
              <a:defRPr sz="1000"/>
            </a:lvl7pPr>
            <a:lvl8pPr marL="3327835" indent="0">
              <a:buNone/>
              <a:defRPr sz="1000"/>
            </a:lvl8pPr>
            <a:lvl9pPr marL="38032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BCBB-B5FB-47D6-BB02-87B06D210294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5082" tIns="47540" rIns="95082" bIns="4754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5082" tIns="47540" rIns="95082" bIns="4754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D7904-DAEA-4F0C-9C3D-9170A9C8B49B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5082" tIns="47540" rIns="95082" bIns="4754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50811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554" indent="-356554" algn="l" defTabSz="950811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2533" indent="-297128" algn="l" defTabSz="950811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51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3918" indent="-237702" algn="l" defTabSz="950811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322" indent="-237702" algn="l" defTabSz="950811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4728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013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538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0943" indent="-237702" algn="l" defTabSz="95081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0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811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21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62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026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43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835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240" algn="l" defTabSz="9508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2674164"/>
            <a:ext cx="2279836" cy="215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1102519"/>
          </a:xfrm>
        </p:spPr>
        <p:txBody>
          <a:bodyPr/>
          <a:lstStyle/>
          <a:p>
            <a:r>
              <a:rPr lang="en-GB" dirty="0" smtClean="0"/>
              <a:t>Machine Learning 1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131445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Avocado Pricing Dataset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Presented by Clifer Fernandez – April 2020 cohort</a:t>
            </a:r>
          </a:p>
        </p:txBody>
      </p:sp>
    </p:spTree>
    <p:extLst>
      <p:ext uri="{BB962C8B-B14F-4D97-AF65-F5344CB8AC3E}">
        <p14:creationId xmlns:p14="http://schemas.microsoft.com/office/powerpoint/2010/main" val="30228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Bag size preference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Small bag size preferred </a:t>
            </a:r>
          </a:p>
          <a:p>
            <a:r>
              <a:rPr lang="en-GB" dirty="0" smtClean="0"/>
              <a:t>XL size sold is very small numbers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981300"/>
            <a:ext cx="4080763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284" y="2778172"/>
            <a:ext cx="391987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Annual variations in Average Price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733800" cy="296346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range </a:t>
            </a:r>
            <a:r>
              <a:rPr lang="en-GB" dirty="0" smtClean="0"/>
              <a:t>is between 1.2 – 1.5</a:t>
            </a:r>
          </a:p>
          <a:p>
            <a:r>
              <a:rPr lang="en-GB" dirty="0" smtClean="0"/>
              <a:t>peaks </a:t>
            </a:r>
            <a:r>
              <a:rPr lang="en-GB" dirty="0" smtClean="0"/>
              <a:t>during Sep – Oct every year</a:t>
            </a:r>
          </a:p>
          <a:p>
            <a:r>
              <a:rPr lang="en-GB" dirty="0" smtClean="0"/>
              <a:t>2017 prices were generally higher</a:t>
            </a:r>
          </a:p>
          <a:p>
            <a:pPr lvl="1"/>
            <a:r>
              <a:rPr lang="en-GB" dirty="0" smtClean="0"/>
              <a:t>attributed </a:t>
            </a:r>
            <a:r>
              <a:rPr lang="en-GB" dirty="0" smtClean="0"/>
              <a:t>to a poor harvest leading to shortage in supply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ML1  Project - April 2020 cohort            Clifer Fernandez          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007476"/>
            <a:ext cx="4321202" cy="18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776" y="2724150"/>
            <a:ext cx="3386626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724150"/>
            <a:ext cx="1057869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Annual variations in Average Price by Type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352800" cy="2963466"/>
          </a:xfrm>
        </p:spPr>
        <p:txBody>
          <a:bodyPr>
            <a:normAutofit/>
          </a:bodyPr>
          <a:lstStyle/>
          <a:p>
            <a:r>
              <a:rPr lang="en-GB" dirty="0" smtClean="0"/>
              <a:t>Organic avocados are higher priced</a:t>
            </a:r>
          </a:p>
          <a:p>
            <a:pPr lvl="1"/>
            <a:r>
              <a:rPr lang="en-GB" dirty="0" smtClean="0"/>
              <a:t>Can be attributed to higher cost of production</a:t>
            </a:r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971550"/>
            <a:ext cx="4321202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039" y="2771550"/>
            <a:ext cx="3366163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735150"/>
            <a:ext cx="922492" cy="1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Annual variations in Total Volume by Type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Conventionally farmed avocados are by far the most in demand</a:t>
            </a:r>
          </a:p>
          <a:p>
            <a:r>
              <a:rPr lang="en-GB" dirty="0" smtClean="0"/>
              <a:t>Organic avocados are a very ‘niche’ sale item</a:t>
            </a:r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948" y="1809750"/>
            <a:ext cx="4405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Top 5 cities with highest average price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Hartford Springfield</a:t>
            </a:r>
          </a:p>
          <a:p>
            <a:r>
              <a:rPr lang="en-GB" sz="2000" dirty="0" smtClean="0"/>
              <a:t>New York</a:t>
            </a:r>
          </a:p>
          <a:p>
            <a:r>
              <a:rPr lang="en-GB" sz="2000" dirty="0" smtClean="0"/>
              <a:t>San Francisco</a:t>
            </a:r>
          </a:p>
          <a:p>
            <a:r>
              <a:rPr lang="en-GB" sz="2000" dirty="0" smtClean="0"/>
              <a:t>Philadelphia</a:t>
            </a:r>
          </a:p>
          <a:p>
            <a:r>
              <a:rPr lang="en-GB" sz="2000" dirty="0" smtClean="0"/>
              <a:t>Chicago</a:t>
            </a:r>
          </a:p>
          <a:p>
            <a:endParaRPr lang="en-GB" dirty="0" smtClean="0"/>
          </a:p>
          <a:p>
            <a:r>
              <a:rPr lang="en-GB" sz="1050" dirty="0" smtClean="0"/>
              <a:t>Note: The ‘regional’ areas were not selected for the listing although they are plotted in the graph</a:t>
            </a:r>
            <a:endParaRPr lang="en-GB" sz="105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599" y="1581150"/>
            <a:ext cx="454528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Top 5 cities with highest total volumes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Los Angeles</a:t>
            </a:r>
          </a:p>
          <a:p>
            <a:r>
              <a:rPr lang="en-GB" sz="2000" dirty="0" smtClean="0"/>
              <a:t>New York</a:t>
            </a:r>
          </a:p>
          <a:p>
            <a:r>
              <a:rPr lang="en-GB" sz="2000" dirty="0" smtClean="0"/>
              <a:t>Dallas</a:t>
            </a:r>
          </a:p>
          <a:p>
            <a:r>
              <a:rPr lang="en-GB" sz="2000" dirty="0" smtClean="0"/>
              <a:t>Houston</a:t>
            </a:r>
          </a:p>
          <a:p>
            <a:r>
              <a:rPr lang="en-GB" sz="2000" dirty="0" smtClean="0"/>
              <a:t>Phoenix</a:t>
            </a:r>
          </a:p>
          <a:p>
            <a:endParaRPr lang="en-GB" dirty="0" smtClean="0"/>
          </a:p>
          <a:p>
            <a:r>
              <a:rPr lang="en-GB" sz="1050" dirty="0" smtClean="0"/>
              <a:t>Note: The ‘regional’ areas were not selected for the listing although they are plotted in the graph. The ‘high’ tower is the Total US volume data point</a:t>
            </a:r>
            <a:endParaRPr lang="en-GB" sz="105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230" y="1657350"/>
            <a:ext cx="450816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2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Parameter correlation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8600" cy="940594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 smtClean="0"/>
              <a:t>Very high correlation among variables</a:t>
            </a:r>
          </a:p>
          <a:p>
            <a:pPr lvl="1"/>
            <a:r>
              <a:rPr lang="en-GB" sz="1600" dirty="0" smtClean="0"/>
              <a:t>Redundant </a:t>
            </a:r>
            <a:r>
              <a:rPr lang="en-GB" sz="1600" dirty="0" smtClean="0"/>
              <a:t>information</a:t>
            </a:r>
            <a:r>
              <a:rPr lang="en-GB" sz="1600" dirty="0" smtClean="0"/>
              <a:t> </a:t>
            </a:r>
            <a:r>
              <a:rPr lang="en-GB" sz="1600" dirty="0" smtClean="0"/>
              <a:t>will be excluded for model building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492174"/>
            <a:ext cx="2819400" cy="2615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27" y="1092984"/>
            <a:ext cx="3810000" cy="35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Regression Models Selected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886200" cy="2921794"/>
          </a:xfrm>
        </p:spPr>
        <p:txBody>
          <a:bodyPr>
            <a:normAutofit/>
          </a:bodyPr>
          <a:lstStyle/>
          <a:p>
            <a:r>
              <a:rPr lang="en-GB" dirty="0" smtClean="0"/>
              <a:t>Linear Regression</a:t>
            </a:r>
          </a:p>
          <a:p>
            <a:r>
              <a:rPr lang="en-GB" dirty="0" smtClean="0"/>
              <a:t>Decision Tree Regressor</a:t>
            </a:r>
          </a:p>
          <a:p>
            <a:r>
              <a:rPr lang="en-GB" dirty="0" smtClean="0"/>
              <a:t>Random Forest Regressor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1047750"/>
            <a:ext cx="192831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767750"/>
            <a:ext cx="24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858" y="3105150"/>
            <a:ext cx="1861800" cy="14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9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 building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886200" cy="2921794"/>
          </a:xfrm>
        </p:spPr>
        <p:txBody>
          <a:bodyPr>
            <a:normAutofit/>
          </a:bodyPr>
          <a:lstStyle/>
          <a:p>
            <a:r>
              <a:rPr lang="en-GB" dirty="0" smtClean="0"/>
              <a:t>Train – Test Split dataset</a:t>
            </a:r>
          </a:p>
          <a:p>
            <a:r>
              <a:rPr lang="en-GB" dirty="0" smtClean="0"/>
              <a:t>Scaling of the data</a:t>
            </a:r>
          </a:p>
          <a:p>
            <a:r>
              <a:rPr lang="en-GB" dirty="0" smtClean="0"/>
              <a:t>Running the regression models</a:t>
            </a:r>
          </a:p>
          <a:p>
            <a:r>
              <a:rPr lang="en-GB" dirty="0" smtClean="0"/>
              <a:t>Model evaluation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657350"/>
            <a:ext cx="3657600" cy="212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5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974109"/>
            <a:ext cx="5807648" cy="37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sz="6500" dirty="0" smtClean="0"/>
              <a:t>Introduction</a:t>
            </a:r>
          </a:p>
          <a:p>
            <a:r>
              <a:rPr lang="en-GB" sz="6500" dirty="0" smtClean="0"/>
              <a:t>Executive Summary</a:t>
            </a:r>
          </a:p>
          <a:p>
            <a:r>
              <a:rPr lang="en-GB" sz="6300" dirty="0" smtClean="0"/>
              <a:t>Data Profiling and Analysis</a:t>
            </a:r>
          </a:p>
          <a:p>
            <a:r>
              <a:rPr lang="en-GB" sz="6500" dirty="0" smtClean="0"/>
              <a:t>Machine Learning Model</a:t>
            </a:r>
          </a:p>
          <a:p>
            <a:r>
              <a:rPr lang="en-GB" sz="6500" dirty="0" smtClean="0"/>
              <a:t>Conclusions</a:t>
            </a:r>
          </a:p>
          <a:p>
            <a:r>
              <a:rPr lang="en-GB" sz="6500" dirty="0" smtClean="0"/>
              <a:t>Recommendations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ML1  Project - April 2020 cohort            Clifer Fernandez          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Dataset for 3 full years and Q1 of the fourth</a:t>
            </a:r>
          </a:p>
          <a:p>
            <a:r>
              <a:rPr lang="en-GB" dirty="0" smtClean="0"/>
              <a:t>Average Price is normally distributed</a:t>
            </a:r>
          </a:p>
          <a:p>
            <a:r>
              <a:rPr lang="en-GB" dirty="0" smtClean="0"/>
              <a:t>Small / medium sized avocados in small sized bags are preferred</a:t>
            </a:r>
          </a:p>
          <a:p>
            <a:r>
              <a:rPr lang="en-GB" dirty="0" smtClean="0"/>
              <a:t>Annual variation in price, peaking in Sept – Oct</a:t>
            </a:r>
          </a:p>
          <a:p>
            <a:r>
              <a:rPr lang="en-GB" dirty="0" smtClean="0"/>
              <a:t>Conventionally farmed option preferred</a:t>
            </a:r>
          </a:p>
          <a:p>
            <a:pPr lvl="1"/>
            <a:r>
              <a:rPr lang="en-GB" dirty="0" smtClean="0"/>
              <a:t>Perhaps due to lower costs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Pricing can be predicted using Machine Learning Models</a:t>
            </a:r>
          </a:p>
          <a:p>
            <a:r>
              <a:rPr lang="en-GB" dirty="0" smtClean="0"/>
              <a:t>Regression Models selected </a:t>
            </a:r>
          </a:p>
          <a:p>
            <a:pPr lvl="1"/>
            <a:r>
              <a:rPr lang="en-GB" dirty="0" smtClean="0"/>
              <a:t>Random Forest Regressor provided the best model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Recommendations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00151"/>
            <a:ext cx="3962400" cy="339447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Model Improvement</a:t>
            </a:r>
          </a:p>
          <a:p>
            <a:pPr lvl="1"/>
            <a:r>
              <a:rPr lang="en-GB" dirty="0" smtClean="0"/>
              <a:t>More powerful Algorithms</a:t>
            </a:r>
          </a:p>
          <a:p>
            <a:pPr lvl="2"/>
            <a:r>
              <a:rPr lang="en-GB" dirty="0" smtClean="0"/>
              <a:t>Support Vector Machines (SVM)</a:t>
            </a:r>
          </a:p>
          <a:p>
            <a:pPr lvl="2"/>
            <a:r>
              <a:rPr lang="en-GB" dirty="0" smtClean="0"/>
              <a:t>Artificial Neural Networks (ANN)</a:t>
            </a: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352550"/>
            <a:ext cx="3733800" cy="298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5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Thank You!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Bon Appetite!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581150"/>
            <a:ext cx="1944806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1894206"/>
            <a:ext cx="2480738" cy="217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3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Dataset  -  Average Pricing for single Avocado</a:t>
            </a:r>
          </a:p>
          <a:p>
            <a:pPr lvl="1"/>
            <a:r>
              <a:rPr lang="en-GB" dirty="0" smtClean="0"/>
              <a:t>10 numerical – price, sales volume, etc.</a:t>
            </a:r>
          </a:p>
          <a:p>
            <a:pPr lvl="1"/>
            <a:r>
              <a:rPr lang="en-GB" dirty="0"/>
              <a:t>3</a:t>
            </a:r>
            <a:r>
              <a:rPr lang="en-GB" dirty="0" smtClean="0"/>
              <a:t> </a:t>
            </a:r>
            <a:r>
              <a:rPr lang="en-GB" dirty="0"/>
              <a:t>categorical </a:t>
            </a:r>
            <a:r>
              <a:rPr lang="en-GB" dirty="0"/>
              <a:t>– </a:t>
            </a:r>
            <a:r>
              <a:rPr lang="en-GB" dirty="0" smtClean="0"/>
              <a:t>type, region, year</a:t>
            </a: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Our Task</a:t>
            </a:r>
            <a:endParaRPr lang="en-GB" dirty="0"/>
          </a:p>
          <a:p>
            <a:r>
              <a:rPr lang="en-GB" dirty="0" smtClean="0"/>
              <a:t>Select and Train a ML model to help predict the average price of a single avocado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Executive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486400" cy="3394472"/>
          </a:xfrm>
        </p:spPr>
        <p:txBody>
          <a:bodyPr>
            <a:normAutofit fontScale="62500" lnSpcReduction="20000"/>
          </a:bodyPr>
          <a:lstStyle/>
          <a:p>
            <a:r>
              <a:rPr lang="en-GB" sz="2800" dirty="0" smtClean="0"/>
              <a:t>Original data set – 18249 records, no missing / null</a:t>
            </a:r>
          </a:p>
          <a:p>
            <a:r>
              <a:rPr lang="en-GB" sz="2800" dirty="0" smtClean="0"/>
              <a:t> Analysis</a:t>
            </a:r>
          </a:p>
          <a:p>
            <a:pPr lvl="1"/>
            <a:r>
              <a:rPr lang="en-GB" sz="1900" dirty="0" smtClean="0"/>
              <a:t>Covers years 2015 – Q1 2018</a:t>
            </a:r>
          </a:p>
          <a:p>
            <a:pPr lvl="1"/>
            <a:r>
              <a:rPr lang="en-GB" sz="1900" dirty="0" smtClean="0"/>
              <a:t>Extremely high correlation between majority of variables</a:t>
            </a:r>
          </a:p>
          <a:p>
            <a:pPr lvl="1"/>
            <a:r>
              <a:rPr lang="en-GB" sz="1900" b="1" i="1" dirty="0" smtClean="0"/>
              <a:t>Small / medium size of  conventionally </a:t>
            </a:r>
            <a:r>
              <a:rPr lang="en-GB" sz="1900" b="1" i="1" dirty="0" smtClean="0"/>
              <a:t>grown,  packed </a:t>
            </a:r>
            <a:r>
              <a:rPr lang="en-GB" sz="1900" b="1" i="1" dirty="0" smtClean="0"/>
              <a:t>in small bags are preferred</a:t>
            </a:r>
          </a:p>
          <a:p>
            <a:pPr lvl="1"/>
            <a:r>
              <a:rPr lang="en-GB" sz="1900" dirty="0" smtClean="0"/>
              <a:t>Increasing  sales volume over the years</a:t>
            </a:r>
          </a:p>
          <a:p>
            <a:r>
              <a:rPr lang="en-GB" sz="2800" dirty="0" smtClean="0"/>
              <a:t>Machine Learning Model</a:t>
            </a:r>
          </a:p>
          <a:p>
            <a:pPr lvl="1"/>
            <a:r>
              <a:rPr lang="en-GB" sz="2300" dirty="0" smtClean="0"/>
              <a:t>Regression models preferred </a:t>
            </a:r>
          </a:p>
          <a:p>
            <a:pPr lvl="1"/>
            <a:r>
              <a:rPr lang="en-GB" sz="2300" dirty="0" smtClean="0"/>
              <a:t>Random Forest Regressor model gives best result</a:t>
            </a:r>
          </a:p>
          <a:p>
            <a:r>
              <a:rPr lang="en-GB" sz="2800" dirty="0" smtClean="0"/>
              <a:t>Recommendations</a:t>
            </a:r>
          </a:p>
          <a:p>
            <a:pPr lvl="1"/>
            <a:r>
              <a:rPr lang="en-GB" sz="2300" dirty="0" smtClean="0"/>
              <a:t>Other feature engineering methods</a:t>
            </a:r>
          </a:p>
          <a:p>
            <a:pPr lvl="1"/>
            <a:r>
              <a:rPr lang="en-GB" sz="2300" dirty="0" smtClean="0"/>
              <a:t>More powerful algorithms </a:t>
            </a:r>
          </a:p>
          <a:p>
            <a:pPr lvl="2"/>
            <a:r>
              <a:rPr lang="en-GB" sz="1900" dirty="0" smtClean="0"/>
              <a:t>Support Vector Machines (SVM)</a:t>
            </a:r>
          </a:p>
          <a:p>
            <a:pPr lvl="2"/>
            <a:r>
              <a:rPr lang="en-GB" sz="1900" dirty="0" smtClean="0"/>
              <a:t>Artificial Neural Networks (ANN)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6"/>
          <a:stretch/>
        </p:blipFill>
        <p:spPr bwMode="auto">
          <a:xfrm>
            <a:off x="6096000" y="1665596"/>
            <a:ext cx="2352675" cy="259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1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Profiling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Data set </a:t>
            </a:r>
          </a:p>
          <a:p>
            <a:pPr lvl="1"/>
            <a:r>
              <a:rPr lang="en-GB" sz="2000" dirty="0" smtClean="0"/>
              <a:t>Import data</a:t>
            </a:r>
          </a:p>
          <a:p>
            <a:pPr lvl="1"/>
            <a:r>
              <a:rPr lang="en-GB" sz="2000" dirty="0" smtClean="0"/>
              <a:t>View records</a:t>
            </a:r>
          </a:p>
          <a:p>
            <a:pPr lvl="1"/>
            <a:r>
              <a:rPr lang="en-GB" sz="2000" dirty="0" smtClean="0"/>
              <a:t>Basic stats</a:t>
            </a:r>
          </a:p>
          <a:p>
            <a:pPr lvl="1"/>
            <a:r>
              <a:rPr lang="en-GB" sz="2200" dirty="0" smtClean="0"/>
              <a:t>Profiling </a:t>
            </a:r>
            <a:endParaRPr lang="en-GB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373" y="1276350"/>
            <a:ext cx="3237688" cy="1773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3105150"/>
            <a:ext cx="4456888" cy="154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276350"/>
            <a:ext cx="2438400" cy="16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Profiling - Pre-processing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Pre-processing</a:t>
            </a:r>
          </a:p>
          <a:p>
            <a:pPr lvl="1"/>
            <a:r>
              <a:rPr lang="en-GB" dirty="0" smtClean="0"/>
              <a:t>Check data distribution</a:t>
            </a:r>
          </a:p>
          <a:p>
            <a:pPr lvl="1"/>
            <a:r>
              <a:rPr lang="en-GB" dirty="0" smtClean="0"/>
              <a:t>Review </a:t>
            </a:r>
            <a:r>
              <a:rPr lang="en-GB" dirty="0"/>
              <a:t>and convert to relevant data </a:t>
            </a:r>
            <a:r>
              <a:rPr lang="en-GB" dirty="0" smtClean="0"/>
              <a:t>type</a:t>
            </a:r>
          </a:p>
          <a:p>
            <a:pPr lvl="1"/>
            <a:r>
              <a:rPr lang="en-GB" dirty="0" smtClean="0"/>
              <a:t>Review perceived outliers</a:t>
            </a:r>
          </a:p>
          <a:p>
            <a:pPr lvl="1"/>
            <a:endParaRPr lang="en-GB" dirty="0"/>
          </a:p>
          <a:p>
            <a:pPr marL="475405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276350"/>
            <a:ext cx="3740150" cy="22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Profiling – P</a:t>
            </a:r>
            <a:r>
              <a:rPr lang="en-GB" dirty="0" smtClean="0"/>
              <a:t>ost </a:t>
            </a:r>
            <a:r>
              <a:rPr lang="en-GB" dirty="0"/>
              <a:t>P</a:t>
            </a:r>
            <a:r>
              <a:rPr lang="en-GB" dirty="0" smtClean="0"/>
              <a:t>rofiling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Post Profiling</a:t>
            </a:r>
          </a:p>
          <a:p>
            <a:pPr lvl="1"/>
            <a:r>
              <a:rPr lang="en-GB" dirty="0" smtClean="0"/>
              <a:t>Rerun stats</a:t>
            </a:r>
          </a:p>
          <a:p>
            <a:pPr lvl="2"/>
            <a:r>
              <a:rPr lang="en-GB" dirty="0" smtClean="0"/>
              <a:t>profiling</a:t>
            </a:r>
          </a:p>
          <a:p>
            <a:pPr marL="475405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1428750"/>
            <a:ext cx="4495800" cy="13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spread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3+ years worth of data</a:t>
            </a:r>
          </a:p>
          <a:p>
            <a:endParaRPr lang="en-GB" dirty="0"/>
          </a:p>
          <a:p>
            <a:r>
              <a:rPr lang="en-GB" dirty="0" smtClean="0"/>
              <a:t>Average Price </a:t>
            </a:r>
          </a:p>
          <a:p>
            <a:pPr lvl="1"/>
            <a:r>
              <a:rPr lang="en-GB" dirty="0" smtClean="0"/>
              <a:t>Normal distribution </a:t>
            </a:r>
          </a:p>
          <a:p>
            <a:pPr lvl="1"/>
            <a:r>
              <a:rPr lang="en-GB" dirty="0" smtClean="0"/>
              <a:t>Target variable for prediction </a:t>
            </a:r>
          </a:p>
          <a:p>
            <a:r>
              <a:rPr lang="en-GB" dirty="0" smtClean="0"/>
              <a:t>Total Volume</a:t>
            </a:r>
          </a:p>
          <a:p>
            <a:pPr lvl="1"/>
            <a:r>
              <a:rPr lang="en-GB" dirty="0" smtClean="0"/>
              <a:t>Right skew in data</a:t>
            </a:r>
          </a:p>
          <a:p>
            <a:pPr lvl="1"/>
            <a:r>
              <a:rPr lang="en-GB" dirty="0" smtClean="0"/>
              <a:t>Includes data points for ‘Total US’</a:t>
            </a:r>
          </a:p>
          <a:p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200150"/>
            <a:ext cx="2362200" cy="1299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044" y="971550"/>
            <a:ext cx="2319782" cy="128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2373004"/>
            <a:ext cx="2368626" cy="20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Volume Sale by Avocado Grade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Small and medium size preferred over large</a:t>
            </a:r>
          </a:p>
          <a:p>
            <a:r>
              <a:rPr lang="en-GB" dirty="0" smtClean="0"/>
              <a:t>X large is a niche product </a:t>
            </a:r>
          </a:p>
          <a:p>
            <a:r>
              <a:rPr lang="en-GB" dirty="0" smtClean="0"/>
              <a:t>Spike in sale around Feb every year</a:t>
            </a:r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ML1  Project - April 2020 cohort            Clifer Fernandez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076550"/>
            <a:ext cx="4137997" cy="18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701" y="2851346"/>
            <a:ext cx="389819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799</Words>
  <Application>Microsoft Office PowerPoint</Application>
  <PresentationFormat>On-screen Show (16:9)</PresentationFormat>
  <Paragraphs>211</Paragraphs>
  <Slides>23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Machine Learning 1 Project</vt:lpstr>
      <vt:lpstr>Agenda</vt:lpstr>
      <vt:lpstr>Introduction</vt:lpstr>
      <vt:lpstr>Executive Summary</vt:lpstr>
      <vt:lpstr>Data Profiling</vt:lpstr>
      <vt:lpstr>Data Profiling - Pre-processing</vt:lpstr>
      <vt:lpstr>Data Profiling – Post Profiling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Machine Learning Model</vt:lpstr>
      <vt:lpstr>Machine Learning Model</vt:lpstr>
      <vt:lpstr>Machine Learning Model</vt:lpstr>
      <vt:lpstr>Conclusions</vt:lpstr>
      <vt:lpstr>Conclusions</vt:lpstr>
      <vt:lpstr>Recommendations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DiCliff</dc:creator>
  <cp:lastModifiedBy>DiCliff</cp:lastModifiedBy>
  <cp:revision>88</cp:revision>
  <dcterms:created xsi:type="dcterms:W3CDTF">2006-08-16T00:00:00Z</dcterms:created>
  <dcterms:modified xsi:type="dcterms:W3CDTF">2020-09-15T10:25:12Z</dcterms:modified>
</cp:coreProperties>
</file>